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60" r:id="rId4"/>
    <p:sldId id="261" r:id="rId5"/>
    <p:sldId id="262" r:id="rId6"/>
    <p:sldId id="272" r:id="rId7"/>
    <p:sldId id="263" r:id="rId8"/>
    <p:sldId id="265" r:id="rId9"/>
    <p:sldId id="268" r:id="rId10"/>
    <p:sldId id="271" r:id="rId11"/>
    <p:sldId id="264" r:id="rId12"/>
    <p:sldId id="266" r:id="rId13"/>
    <p:sldId id="270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6CB65-01DF-4739-BA0D-06D36FEF24A4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51AFC-0783-4749-9C24-F13A5E4295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09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519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202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786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635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68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960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261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2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960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777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36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1AFC-0783-4749-9C24-F13A5E4295F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41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47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20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18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532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97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90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4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63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63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35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014A4-FF36-4944-8844-86BB82603332}" type="datetimeFigureOut">
              <a:rPr lang="en-GB" smtClean="0"/>
              <a:t>09/12/2016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71044-F4E3-4854-BE45-DA27C5197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88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648"/>
            <a:ext cx="12192000" cy="6871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2955"/>
            <a:ext cx="8734567" cy="2528201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</a:rPr>
              <a:t>Do we need to choose between nature conservation and people’s wellbeing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</a:rPr>
              <a:t>?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</a:rPr>
              <a:t/>
            </a:r>
            <a:br>
              <a:rPr lang="pl-PL" sz="3600" b="1" dirty="0" smtClean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</a:rPr>
            </a:br>
            <a:r>
              <a:rPr lang="en-GB" sz="3200" dirty="0" smtClean="0">
                <a:solidFill>
                  <a:schemeClr val="accent1">
                    <a:lumMod val="75000"/>
                  </a:schemeClr>
                </a:solidFill>
                <a:latin typeface="Modern No. 20" panose="02070704070505020303" pitchFamily="18" charset="0"/>
              </a:rPr>
              <a:t>Searching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Modern No. 20" panose="02070704070505020303" pitchFamily="18" charset="0"/>
              </a:rPr>
              <a:t>for an optimal solution in </a:t>
            </a: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odern No. 20" panose="02070704070505020303" pitchFamily="18" charset="0"/>
              </a:rPr>
              <a:t/>
            </a:r>
            <a:b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odern No. 20" panose="02070704070505020303" pitchFamily="18" charset="0"/>
              </a:rPr>
            </a:br>
            <a:r>
              <a:rPr lang="en-GB" sz="3200" dirty="0" smtClean="0">
                <a:solidFill>
                  <a:schemeClr val="accent1">
                    <a:lumMod val="75000"/>
                  </a:schemeClr>
                </a:solidFill>
                <a:latin typeface="Modern No. 20" panose="02070704070505020303" pitchFamily="18" charset="0"/>
              </a:rPr>
              <a:t>Madagascar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6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624" t="22813" r="33426" b="45000"/>
          <a:stretch/>
        </p:blipFill>
        <p:spPr>
          <a:xfrm>
            <a:off x="2720339" y="2994660"/>
            <a:ext cx="6855338" cy="3268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920" t="17186" r="32723" b="64688"/>
          <a:stretch/>
        </p:blipFill>
        <p:spPr>
          <a:xfrm>
            <a:off x="1645919" y="457200"/>
            <a:ext cx="9513703" cy="18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7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003280" cy="1325563"/>
          </a:xfrm>
        </p:spPr>
        <p:txBody>
          <a:bodyPr>
            <a:noAutofit/>
          </a:bodyPr>
          <a:lstStyle/>
          <a:p>
            <a:r>
              <a:rPr lang="pl-PL" sz="48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Alternative Livelihood Projects (ALPs)</a:t>
            </a:r>
            <a:endParaRPr lang="en-GB" sz="4800" dirty="0">
              <a:solidFill>
                <a:schemeClr val="accent1"/>
              </a:solidFill>
              <a:latin typeface="Eras Demi ITC" panose="020B08050305040208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1097280"/>
            <a:ext cx="5567680" cy="2880360"/>
            <a:chOff x="0" y="1097280"/>
            <a:chExt cx="5567680" cy="28803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97280"/>
              <a:ext cx="5567680" cy="28803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480" y="1097280"/>
              <a:ext cx="2565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 smtClean="0"/>
                <a:t>1.</a:t>
              </a:r>
              <a:r>
                <a:rPr lang="en-GB" sz="2400" b="1" dirty="0" smtClean="0"/>
                <a:t> Crop production</a:t>
              </a:r>
              <a:endParaRPr lang="en-GB" sz="2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4023360"/>
            <a:ext cx="5567680" cy="2834640"/>
            <a:chOff x="0" y="4023360"/>
            <a:chExt cx="5567680" cy="2834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023360"/>
              <a:ext cx="5567680" cy="28346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480" y="4023360"/>
              <a:ext cx="2055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/>
                <a:t>2</a:t>
              </a:r>
              <a:r>
                <a:rPr lang="pl-PL" sz="2400" b="1" dirty="0" smtClean="0"/>
                <a:t>.</a:t>
              </a:r>
              <a:r>
                <a:rPr lang="en-GB" sz="2400" b="1" dirty="0" smtClean="0"/>
                <a:t> Fish farming</a:t>
              </a:r>
              <a:endParaRPr lang="en-GB" sz="24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23890" y="1039972"/>
            <a:ext cx="3195320" cy="5737860"/>
            <a:chOff x="5723890" y="1039972"/>
            <a:chExt cx="3195320" cy="57378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452620" y="2311242"/>
              <a:ext cx="5737860" cy="31953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25796" y="1097280"/>
              <a:ext cx="1659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/>
                <a:t>3</a:t>
              </a:r>
              <a:r>
                <a:rPr lang="pl-PL" sz="2400" b="1" dirty="0" smtClean="0"/>
                <a:t>.</a:t>
              </a:r>
              <a:r>
                <a:rPr lang="en-GB" sz="2400" b="1" dirty="0" smtClean="0"/>
                <a:t> Livestock</a:t>
              </a:r>
              <a:endParaRPr lang="en-GB" sz="2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01124" y="1039972"/>
            <a:ext cx="3190876" cy="5749448"/>
            <a:chOff x="9001124" y="1039972"/>
            <a:chExt cx="3190876" cy="57494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721838" y="2319258"/>
              <a:ext cx="5749448" cy="319087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62084" y="1039972"/>
              <a:ext cx="2045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/>
                <a:t>4</a:t>
              </a:r>
              <a:r>
                <a:rPr lang="pl-PL" sz="2400" b="1" dirty="0" smtClean="0"/>
                <a:t>.</a:t>
              </a:r>
              <a:r>
                <a:rPr lang="en-GB" sz="2400" b="1" dirty="0" smtClean="0"/>
                <a:t> Bee keeping</a:t>
              </a:r>
              <a:endParaRPr lang="en-GB" sz="24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062084" y="3013055"/>
            <a:ext cx="3109965" cy="2426612"/>
            <a:chOff x="9062084" y="3013055"/>
            <a:chExt cx="3109965" cy="2426612"/>
          </a:xfrm>
        </p:grpSpPr>
        <p:sp>
          <p:nvSpPr>
            <p:cNvPr id="15" name="TextBox 14"/>
            <p:cNvSpPr txBox="1"/>
            <p:nvPr/>
          </p:nvSpPr>
          <p:spPr>
            <a:xfrm>
              <a:off x="9062084" y="3013055"/>
              <a:ext cx="22413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Bee hive here</a:t>
              </a:r>
              <a:endParaRPr lang="en-GB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9715500" y="3474720"/>
              <a:ext cx="1097280" cy="1010305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Image result for bee clip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6527" y="3530382"/>
              <a:ext cx="2155522" cy="1909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2583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Survey results: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l-PL" b="1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60% </a:t>
            </a:r>
            <a:r>
              <a:rPr lang="pl-PL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of respondents indicated that the projects were important</a:t>
            </a:r>
          </a:p>
          <a:p>
            <a:pPr marL="0" indent="0">
              <a:lnSpc>
                <a:spcPct val="100000"/>
              </a:lnSpc>
              <a:buNone/>
            </a:pPr>
            <a:endParaRPr lang="pl-PL" dirty="0" smtClean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90% </a:t>
            </a:r>
            <a:r>
              <a:rPr lang="pl-PL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of respondents considered </a:t>
            </a:r>
            <a:r>
              <a:rPr lang="en-GB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ALPs</a:t>
            </a:r>
            <a:r>
              <a:rPr lang="pl-PL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to have specific conservation goals</a:t>
            </a:r>
          </a:p>
          <a:p>
            <a:pPr marL="0" indent="0">
              <a:buNone/>
            </a:pPr>
            <a:endParaRPr lang="pl-PL" dirty="0" smtClean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pl-PL" b="1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58% </a:t>
            </a:r>
            <a:r>
              <a:rPr lang="pl-PL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of respondents admitted that the project reduced implementation of slash and burn</a:t>
            </a:r>
            <a:endParaRPr lang="en-GB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2329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ublication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15" y="1703084"/>
            <a:ext cx="4088765" cy="492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359417"/>
            <a:ext cx="10515600" cy="459549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Eras Demi ITC" panose="020B0805030504020804" pitchFamily="34" charset="0"/>
              </a:rPr>
              <a:t>Forthcoming publication:</a:t>
            </a:r>
            <a:r>
              <a:rPr lang="en-GB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/>
            </a:r>
            <a:br>
              <a:rPr lang="en-GB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</a:br>
            <a:r>
              <a:rPr lang="en-GB" dirty="0">
                <a:latin typeface="Elephant" panose="02020904090505020303" pitchFamily="18" charset="0"/>
              </a:rPr>
              <a:t/>
            </a:r>
            <a:br>
              <a:rPr lang="en-GB" dirty="0">
                <a:latin typeface="Elephant" panose="02020904090505020303" pitchFamily="18" charset="0"/>
              </a:rPr>
            </a:br>
            <a:r>
              <a:rPr lang="en-GB" dirty="0" smtClean="0">
                <a:latin typeface="Elephant" panose="02020904090505020303" pitchFamily="18" charset="0"/>
              </a:rPr>
              <a:t>‘Local perceptions of the livelihood and conservation outcomes of small-scale livelihood projects: a case study from Madagascar’</a:t>
            </a:r>
            <a:endParaRPr lang="en-GB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37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" y="5005705"/>
            <a:ext cx="4579620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Thank you.</a:t>
            </a:r>
            <a:br>
              <a:rPr lang="pl-PL" dirty="0" smtClean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pl-PL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Any questions?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04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313" y="0"/>
            <a:ext cx="9115214" cy="68364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713" y="1276350"/>
            <a:ext cx="8302414" cy="46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1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imple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"/>
            <a:ext cx="12209132" cy="537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orldartsme.com/images/bent-arrow-free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8611">
            <a:off x="5061288" y="1809708"/>
            <a:ext cx="3469203" cy="15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8317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tavy in madagas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0"/>
            <a:ext cx="1031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7033" y="1296538"/>
            <a:ext cx="5131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Tavy (slash-and-burn)</a:t>
            </a:r>
            <a:endParaRPr lang="en-GB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7981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9513" y="-218364"/>
            <a:ext cx="547297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99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80%</a:t>
            </a:r>
            <a:endParaRPr lang="en-GB" sz="199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3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 smtClean="0">
                <a:latin typeface="Baskerville Old Face" panose="02020602080505020303" pitchFamily="18" charset="0"/>
              </a:rPr>
              <a:t>Why should we care?</a:t>
            </a:r>
            <a:endParaRPr lang="en-GB" sz="5400" b="1" dirty="0">
              <a:latin typeface="Baskerville Old Face" panose="02020602080505020303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240780" y="1325563"/>
            <a:ext cx="0" cy="5075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800289" y="1821180"/>
            <a:ext cx="4149913" cy="3952776"/>
            <a:chOff x="800289" y="1821180"/>
            <a:chExt cx="4149913" cy="3952776"/>
          </a:xfrm>
        </p:grpSpPr>
        <p:pic>
          <p:nvPicPr>
            <p:cNvPr id="2050" name="Picture 2" descr="Image result for co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89" y="2658328"/>
              <a:ext cx="4149913" cy="3115628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478280" y="1821180"/>
              <a:ext cx="309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Global benefits</a:t>
              </a:r>
              <a:endPara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19216" y="1821180"/>
            <a:ext cx="5575824" cy="4701619"/>
            <a:chOff x="6419216" y="1821180"/>
            <a:chExt cx="5575824" cy="4701619"/>
          </a:xfrm>
        </p:grpSpPr>
        <p:sp>
          <p:nvSpPr>
            <p:cNvPr id="4" name="TextBox 3"/>
            <p:cNvSpPr txBox="1"/>
            <p:nvPr/>
          </p:nvSpPr>
          <p:spPr>
            <a:xfrm>
              <a:off x="7236494" y="1821180"/>
              <a:ext cx="28283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Local benefits</a:t>
              </a:r>
              <a:endPara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901" y="2658329"/>
              <a:ext cx="2225040" cy="166878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052" name="Picture 4" descr="Image result for tree with root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2061" y="2874973"/>
              <a:ext cx="3132979" cy="2904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madagascar periwinkl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216" y="5025112"/>
              <a:ext cx="2244725" cy="1497687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65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6" y="-30872"/>
            <a:ext cx="10984534" cy="68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7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624" t="22813" r="33426" b="45000"/>
          <a:stretch/>
        </p:blipFill>
        <p:spPr>
          <a:xfrm>
            <a:off x="2720339" y="2994660"/>
            <a:ext cx="6855338" cy="3268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920" t="17186" r="32723" b="64688"/>
          <a:stretch/>
        </p:blipFill>
        <p:spPr>
          <a:xfrm>
            <a:off x="1645919" y="457200"/>
            <a:ext cx="9513703" cy="18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797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694" y="4861651"/>
            <a:ext cx="2229072" cy="1969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/>
          <p:nvPr/>
        </p:nvSpPr>
        <p:spPr>
          <a:xfrm>
            <a:off x="2666998" y="0"/>
            <a:ext cx="7163315" cy="8756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2953" tIns="41476" rIns="82953" bIns="41476" anchor="t" anchorCtr="1" compatLnSpc="1">
            <a:noAutofit/>
          </a:bodyPr>
          <a:lstStyle/>
          <a:p>
            <a:pPr algn="ctr"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355" b="1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Segoe UI" pitchFamily="34"/>
                <a:ea typeface="Segoe UI" pitchFamily="34"/>
                <a:cs typeface="Segoe UI" pitchFamily="34"/>
              </a:rPr>
              <a:t>Ecosystem Services?</a:t>
            </a:r>
            <a:endParaRPr lang="en-US" sz="4355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Segoe UI" pitchFamily="34"/>
              <a:ea typeface="Segoe UI" pitchFamily="34"/>
              <a:cs typeface="Segoe UI" pitchFamily="34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180" y="875616"/>
            <a:ext cx="2047637" cy="13478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574" y="1036096"/>
            <a:ext cx="1564081" cy="23746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583" y="2524251"/>
            <a:ext cx="2241357" cy="17730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917" y="3969511"/>
            <a:ext cx="2475582" cy="1691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7290" y="1200425"/>
            <a:ext cx="2845460" cy="17685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2462" y="4954874"/>
            <a:ext cx="2769790" cy="18530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7613" y="2711434"/>
            <a:ext cx="3267805" cy="24455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8228" y="1846478"/>
            <a:ext cx="2492380" cy="18234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986" y="2239939"/>
            <a:ext cx="3211414" cy="19800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0020" y="13729"/>
            <a:ext cx="2719380" cy="18198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3937" y="2775456"/>
            <a:ext cx="2721546" cy="1831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1513" y="717218"/>
            <a:ext cx="3144687" cy="21838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1007" y="3881233"/>
            <a:ext cx="2643786" cy="16242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2546" y="5268177"/>
            <a:ext cx="2643786" cy="15206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23899" y="4856417"/>
            <a:ext cx="3188096" cy="19698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85257" y="611976"/>
            <a:ext cx="2791043" cy="20792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62507" y="4795015"/>
            <a:ext cx="2948131" cy="18991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23521" y="24845"/>
            <a:ext cx="3260522" cy="2129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85893" y="4948254"/>
            <a:ext cx="3214218" cy="19226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69839" y="1437679"/>
            <a:ext cx="2289553" cy="15378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34420" y="4035682"/>
            <a:ext cx="3659724" cy="17951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19570" y="777541"/>
            <a:ext cx="2410514" cy="16674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97037" y="827793"/>
            <a:ext cx="3032576" cy="1823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35318" y="3678264"/>
            <a:ext cx="3179453" cy="1831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07036" y="2377221"/>
            <a:ext cx="2609227" cy="19612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96735" y="4775862"/>
            <a:ext cx="3378174" cy="17020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69622" y="262031"/>
            <a:ext cx="3023941" cy="13564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96116" y="2022148"/>
            <a:ext cx="3594167" cy="19698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1588785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6344</TotalTime>
  <Words>110</Words>
  <Application>Microsoft Office PowerPoint</Application>
  <PresentationFormat>Widescreen</PresentationFormat>
  <Paragraphs>33</Paragraphs>
  <Slides>14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Microsoft JhengHei</vt:lpstr>
      <vt:lpstr>Microsoft JhengHei UI</vt:lpstr>
      <vt:lpstr>Arial</vt:lpstr>
      <vt:lpstr>Baskerville Old Face</vt:lpstr>
      <vt:lpstr>Calibri</vt:lpstr>
      <vt:lpstr>Calibri Light</vt:lpstr>
      <vt:lpstr>Comic Sans MS</vt:lpstr>
      <vt:lpstr>Elephant</vt:lpstr>
      <vt:lpstr>Eras Demi ITC</vt:lpstr>
      <vt:lpstr>Modern No. 20</vt:lpstr>
      <vt:lpstr>Segoe UI</vt:lpstr>
      <vt:lpstr>Office Theme</vt:lpstr>
      <vt:lpstr>Do we need to choose between nature conservation and people’s wellbeing? Searching for an optimal solution in  Madagascar</vt:lpstr>
      <vt:lpstr>PowerPoint Presentation</vt:lpstr>
      <vt:lpstr>PowerPoint Presentation</vt:lpstr>
      <vt:lpstr>PowerPoint Presentation</vt:lpstr>
      <vt:lpstr>PowerPoint Presentation</vt:lpstr>
      <vt:lpstr>Why should we care?</vt:lpstr>
      <vt:lpstr>PowerPoint Presentation</vt:lpstr>
      <vt:lpstr>PowerPoint Presentation</vt:lpstr>
      <vt:lpstr>PowerPoint Presentation</vt:lpstr>
      <vt:lpstr>PowerPoint Presentation</vt:lpstr>
      <vt:lpstr>Alternative Livelihood Projects (ALPs)</vt:lpstr>
      <vt:lpstr>Survey results:</vt:lpstr>
      <vt:lpstr>Forthcoming publication:  ‘Local perceptions of the livelihood and conservation outcomes of small-scale livelihood projects: a case study from Madagascar’</vt:lpstr>
      <vt:lpstr>Thank you. Any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 Siwicka</dc:creator>
  <cp:lastModifiedBy>Julia Jones</cp:lastModifiedBy>
  <cp:revision>38</cp:revision>
  <dcterms:created xsi:type="dcterms:W3CDTF">2016-11-12T17:26:20Z</dcterms:created>
  <dcterms:modified xsi:type="dcterms:W3CDTF">2016-12-09T16:05:43Z</dcterms:modified>
</cp:coreProperties>
</file>